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8" r:id="rId2"/>
    <p:sldId id="265" r:id="rId3"/>
    <p:sldId id="275" r:id="rId4"/>
    <p:sldId id="266" r:id="rId5"/>
    <p:sldId id="259" r:id="rId6"/>
    <p:sldId id="280" r:id="rId7"/>
    <p:sldId id="282" r:id="rId8"/>
    <p:sldId id="308" r:id="rId9"/>
    <p:sldId id="292" r:id="rId10"/>
    <p:sldId id="281" r:id="rId11"/>
    <p:sldId id="260" r:id="rId12"/>
    <p:sldId id="283" r:id="rId13"/>
    <p:sldId id="261" r:id="rId14"/>
    <p:sldId id="277" r:id="rId15"/>
    <p:sldId id="267" r:id="rId16"/>
    <p:sldId id="268" r:id="rId17"/>
    <p:sldId id="304" r:id="rId18"/>
    <p:sldId id="300" r:id="rId19"/>
    <p:sldId id="301" r:id="rId20"/>
    <p:sldId id="303" r:id="rId21"/>
    <p:sldId id="307" r:id="rId22"/>
    <p:sldId id="306" r:id="rId23"/>
    <p:sldId id="313" r:id="rId24"/>
    <p:sldId id="311" r:id="rId25"/>
    <p:sldId id="269" r:id="rId26"/>
    <p:sldId id="284" r:id="rId27"/>
    <p:sldId id="286" r:id="rId28"/>
    <p:sldId id="287" r:id="rId29"/>
    <p:sldId id="288" r:id="rId30"/>
    <p:sldId id="278" r:id="rId31"/>
    <p:sldId id="289" r:id="rId32"/>
    <p:sldId id="271" r:id="rId33"/>
    <p:sldId id="293" r:id="rId34"/>
    <p:sldId id="294" r:id="rId35"/>
    <p:sldId id="295" r:id="rId36"/>
    <p:sldId id="296" r:id="rId37"/>
    <p:sldId id="297" r:id="rId38"/>
    <p:sldId id="298" r:id="rId39"/>
    <p:sldId id="299" r:id="rId40"/>
    <p:sldId id="314" r:id="rId41"/>
    <p:sldId id="279" r:id="rId42"/>
    <p:sldId id="290" r:id="rId43"/>
    <p:sldId id="305" r:id="rId44"/>
    <p:sldId id="291" r:id="rId45"/>
    <p:sldId id="272" r:id="rId46"/>
    <p:sldId id="273" r:id="rId47"/>
    <p:sldId id="274"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4" autoAdjust="0"/>
    <p:restoredTop sz="90676" autoAdjust="0"/>
  </p:normalViewPr>
  <p:slideViewPr>
    <p:cSldViewPr snapToGrid="0">
      <p:cViewPr varScale="1">
        <p:scale>
          <a:sx n="99" d="100"/>
          <a:sy n="99" d="100"/>
        </p:scale>
        <p:origin x="42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本日の概要</a:t>
            </a:r>
            <a:endParaRPr kumimoji="1" lang="en-US" altLang="ja-JP" dirty="0" smtClean="0"/>
          </a:p>
          <a:p>
            <a:endParaRPr kumimoji="1" lang="en-US" altLang="ja-JP" dirty="0" smtClean="0"/>
          </a:p>
          <a:p>
            <a:r>
              <a:rPr kumimoji="1" lang="en-US" altLang="ja-JP" dirty="0" smtClean="0"/>
              <a:t>Cocos-2dx</a:t>
            </a:r>
            <a:r>
              <a:rPr kumimoji="1" lang="ja-JP" altLang="en-US" dirty="0" err="1" smtClean="0"/>
              <a:t>まで</a:t>
            </a:r>
            <a:r>
              <a:rPr kumimoji="1" lang="ja-JP" altLang="en-US" dirty="0" smtClean="0"/>
              <a:t>行けそうなら行く</a:t>
            </a:r>
            <a:endParaRPr kumimoji="1" lang="en-US" altLang="ja-JP" dirty="0" smtClean="0"/>
          </a:p>
          <a:p>
            <a:r>
              <a:rPr kumimoji="1" lang="ja-JP" altLang="en-US" dirty="0" smtClean="0"/>
              <a:t>行けなさそうなら資料とサンプルコードを公開しているのでそちらを見てもらう</a:t>
            </a:r>
            <a:endParaRPr kumimoji="1" lang="en-US" altLang="ja-JP" dirty="0" smtClean="0"/>
          </a:p>
          <a:p>
            <a:endParaRPr kumimoji="1" lang="en-US" altLang="ja-JP" dirty="0" smtClean="0"/>
          </a:p>
          <a:p>
            <a:r>
              <a:rPr kumimoji="1" lang="ja-JP" altLang="en-US" dirty="0" smtClean="0"/>
              <a:t>重要なところは開発入門のとこ</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a:t>
            </a:fld>
            <a:endParaRPr kumimoji="1" lang="ja-JP" altLang="en-US"/>
          </a:p>
        </p:txBody>
      </p:sp>
    </p:spTree>
    <p:extLst>
      <p:ext uri="{BB962C8B-B14F-4D97-AF65-F5344CB8AC3E}">
        <p14:creationId xmlns:p14="http://schemas.microsoft.com/office/powerpoint/2010/main" val="98097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20</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39</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44</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r>
              <a:rPr kumimoji="1" lang="ja-JP" altLang="en-US" dirty="0" smtClean="0"/>
              <a:t>　・見た目に関して</a:t>
            </a:r>
            <a:r>
              <a:rPr kumimoji="1" lang="en-US" altLang="ja-JP" dirty="0" smtClean="0"/>
              <a:t>-&gt;</a:t>
            </a:r>
            <a:r>
              <a:rPr kumimoji="1" lang="ja-JP" altLang="en-US" dirty="0" smtClean="0"/>
              <a:t>タッチ用にユーザーインタフェースが大きくなっただけではなく、通知などにおいても変化</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lang="en-US" altLang="ja-JP" sz="1867" dirty="0" smtClean="0"/>
          </a:p>
          <a:p>
            <a:pPr lvl="1"/>
            <a:endParaRPr lang="en-US" altLang="ja-JP" sz="1867" dirty="0" smtClean="0"/>
          </a:p>
          <a:p>
            <a:pPr lvl="1"/>
            <a:r>
              <a:rPr kumimoji="1" lang="ja-JP" altLang="en-US" sz="1867" dirty="0" smtClean="0"/>
              <a:t>今まで </a:t>
            </a:r>
            <a:r>
              <a:rPr kumimoji="1" lang="en-US" altLang="ja-JP" sz="1867" dirty="0" smtClean="0"/>
              <a:t>-&gt; </a:t>
            </a:r>
            <a:r>
              <a:rPr kumimoji="1" lang="ja-JP" altLang="en-US" sz="1867" dirty="0" smtClean="0"/>
              <a:t>自分でソフトを作って配布するためにはホームページ公開 </a:t>
            </a:r>
            <a:r>
              <a:rPr kumimoji="1" lang="en-US" altLang="ja-JP" sz="1867" dirty="0" smtClean="0"/>
              <a:t>-&gt; </a:t>
            </a:r>
            <a:r>
              <a:rPr kumimoji="1" lang="ja-JP" altLang="en-US" sz="1867" dirty="0" smtClean="0"/>
              <a:t>ダウンロードできる形に</a:t>
            </a:r>
            <a:endParaRPr kumimoji="1" lang="en-US" altLang="ja-JP" sz="1867" dirty="0" smtClean="0"/>
          </a:p>
          <a:p>
            <a:pPr lvl="1"/>
            <a:r>
              <a:rPr kumimoji="1" lang="ja-JP" altLang="en-US" sz="1867" dirty="0" smtClean="0"/>
              <a:t>有償ソフトウエアを作ろうと思ったらさらに</a:t>
            </a:r>
            <a:r>
              <a:rPr kumimoji="1" lang="ja-JP" altLang="en-US" sz="1867" dirty="0" err="1" smtClean="0"/>
              <a:t>めんど</a:t>
            </a:r>
            <a:r>
              <a:rPr kumimoji="1" lang="ja-JP" altLang="en-US" sz="1867" dirty="0" smtClean="0"/>
              <a:t>くさい</a:t>
            </a:r>
            <a:endParaRPr kumimoji="1" lang="en-US" altLang="ja-JP" sz="1867" dirty="0" smtClean="0"/>
          </a:p>
          <a:p>
            <a:pPr lvl="1"/>
            <a:endParaRPr kumimoji="1" lang="en-US" altLang="ja-JP" sz="1867" dirty="0" smtClean="0"/>
          </a:p>
          <a:p>
            <a:pPr lvl="1"/>
            <a:r>
              <a:rPr kumimoji="1" lang="ja-JP" altLang="en-US" sz="1867" dirty="0" smtClean="0"/>
              <a:t>真に生きる場所 </a:t>
            </a:r>
            <a:r>
              <a:rPr kumimoji="1" lang="en-US" altLang="ja-JP" sz="1867" dirty="0" smtClean="0"/>
              <a:t>-&gt;</a:t>
            </a:r>
            <a:r>
              <a:rPr kumimoji="1" lang="en-US" altLang="ja-JP" sz="1867" baseline="0" dirty="0" smtClean="0"/>
              <a:t> PC</a:t>
            </a:r>
            <a:r>
              <a:rPr kumimoji="1" lang="ja-JP" altLang="en-US" sz="1867" baseline="0" dirty="0" smtClean="0"/>
              <a:t>ゲーム配信プラットフォームとして</a:t>
            </a:r>
            <a:endParaRPr kumimoji="1" lang="en-US" altLang="ja-JP" sz="1867" baseline="0" dirty="0" smtClean="0"/>
          </a:p>
          <a:p>
            <a:pPr lvl="1"/>
            <a:r>
              <a:rPr kumimoji="1" lang="ja-JP" altLang="en-US" sz="1867" baseline="0" dirty="0" smtClean="0"/>
              <a:t>今までのインディーズゲーム作成者をかなり助けることになる</a:t>
            </a:r>
            <a:r>
              <a:rPr kumimoji="1" lang="en-US" altLang="ja-JP" sz="1867" baseline="0" dirty="0" smtClean="0"/>
              <a:t>(</a:t>
            </a:r>
            <a:r>
              <a:rPr kumimoji="1" lang="ja-JP" altLang="en-US" sz="1867" baseline="0" dirty="0" smtClean="0"/>
              <a:t>と思う</a:t>
            </a:r>
            <a:r>
              <a:rPr kumimoji="1" lang="en-US" altLang="ja-JP" sz="1867" baseline="0" dirty="0" smtClean="0"/>
              <a:t>)</a:t>
            </a:r>
            <a:endParaRPr kumimoji="1" lang="en-US" altLang="ja-JP" sz="1867"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10</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11</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13</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19</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803284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0" y="0"/>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2016/6/11</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8032840" y="6026168"/>
            <a:ext cx="4159160" cy="831832"/>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2016/6/11</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6.xml"/><Relationship Id="rId1" Type="http://schemas.openxmlformats.org/officeDocument/2006/relationships/video" Target="https://www.youtube.com/embed/A60FhfG8U64" TargetMode="External"/><Relationship Id="rId4" Type="http://schemas.openxmlformats.org/officeDocument/2006/relationships/hyperlink" Target="https://www.youtube.com/watch?v=A60FhfG8U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cstate="email">
            <a:extLst>
              <a:ext uri="{28A0092B-C50C-407E-A947-70E740481C1C}">
                <a14:useLocalDpi xmlns:a14="http://schemas.microsoft.com/office/drawing/2010/main"/>
              </a:ext>
            </a:extLst>
          </a:blip>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
        <p:nvSpPr>
          <p:cNvPr id="12" name="正方形/長方形 11"/>
          <p:cNvSpPr/>
          <p:nvPr/>
        </p:nvSpPr>
        <p:spPr>
          <a:xfrm>
            <a:off x="7653867" y="1524000"/>
            <a:ext cx="3318933" cy="2065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p:cNvSpPr/>
          <p:nvPr/>
        </p:nvSpPr>
        <p:spPr>
          <a:xfrm>
            <a:off x="7895436" y="3954225"/>
            <a:ext cx="3399097" cy="1258187"/>
          </a:xfrm>
          <a:prstGeom prst="wedgeRectCallout">
            <a:avLst>
              <a:gd name="adj1" fmla="val -21786"/>
              <a:gd name="adj2" fmla="val -76720"/>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rgbClr val="FF0000"/>
                </a:solidFill>
              </a:rPr>
              <a:t>Web</a:t>
            </a:r>
            <a:r>
              <a:rPr lang="ja-JP" altLang="en-US" sz="2400" dirty="0" smtClean="0">
                <a:solidFill>
                  <a:srgbClr val="FF0000"/>
                </a:solidFill>
              </a:rPr>
              <a:t>開発者にとって</a:t>
            </a:r>
            <a:endParaRPr lang="en-US" altLang="ja-JP" sz="2400" dirty="0" smtClean="0">
              <a:solidFill>
                <a:srgbClr val="FF0000"/>
              </a:solidFill>
            </a:endParaRPr>
          </a:p>
          <a:p>
            <a:pPr algn="ctr"/>
            <a:r>
              <a:rPr lang="ja-JP" altLang="en-US" sz="2400" dirty="0" smtClean="0">
                <a:solidFill>
                  <a:srgbClr val="FF0000"/>
                </a:solidFill>
              </a:rPr>
              <a:t>入りやすいが</a:t>
            </a:r>
            <a:endParaRPr lang="en-US" altLang="ja-JP" sz="2400" dirty="0" smtClean="0">
              <a:solidFill>
                <a:srgbClr val="FF0000"/>
              </a:solidFill>
            </a:endParaRPr>
          </a:p>
          <a:p>
            <a:pPr algn="ctr"/>
            <a:r>
              <a:rPr lang="ja-JP" altLang="en-US" sz="2400" dirty="0" smtClean="0">
                <a:solidFill>
                  <a:srgbClr val="FF0000"/>
                </a:solidFill>
              </a:rPr>
              <a:t>パフォーマンスは劣る</a:t>
            </a:r>
            <a:endParaRPr kumimoji="1" lang="ja-JP" altLang="en-US" sz="2400" dirty="0">
              <a:solidFill>
                <a:srgbClr val="FF0000"/>
              </a:solidFill>
            </a:endParaRP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925763"/>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800" dirty="0" smtClean="0"/>
              <a:t>学生はどこまでが無料？</a:t>
            </a:r>
            <a:endParaRPr lang="en-US" altLang="ja-JP" sz="2800" dirty="0" smtClean="0"/>
          </a:p>
          <a:p>
            <a:pPr lvl="1"/>
            <a:endParaRPr lang="en-US" altLang="ja-JP" sz="1800"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398150"/>
            <a:ext cx="10979894" cy="1206500"/>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800" dirty="0" smtClean="0"/>
              <a:t>Visual Studio Professional Edition</a:t>
            </a:r>
            <a:r>
              <a:rPr lang="ja-JP" altLang="en-US" sz="2800" dirty="0" smtClean="0"/>
              <a:t>は有料</a:t>
            </a:r>
            <a:endParaRPr lang="en-US" altLang="ja-JP" sz="2800" dirty="0" smtClean="0"/>
          </a:p>
          <a:p>
            <a:r>
              <a:rPr lang="en-US" altLang="ja-JP" sz="2400" dirty="0" smtClean="0"/>
              <a:t>Community Edition</a:t>
            </a:r>
            <a:r>
              <a:rPr lang="ja-JP" altLang="en-US" sz="2400" dirty="0" smtClean="0"/>
              <a:t>は無料 </a:t>
            </a:r>
            <a:endParaRPr lang="en-US" altLang="ja-JP" sz="2400" dirty="0"/>
          </a:p>
          <a:p>
            <a:r>
              <a:rPr lang="en-US" altLang="ja-JP" sz="2400" dirty="0" smtClean="0"/>
              <a:t>UWP</a:t>
            </a:r>
            <a:r>
              <a:rPr lang="ja-JP" altLang="en-US" sz="2400" dirty="0" smtClean="0"/>
              <a:t>を開発する分になら</a:t>
            </a:r>
            <a:r>
              <a:rPr lang="en-US" altLang="ja-JP" sz="2400" dirty="0" smtClean="0"/>
              <a:t>Community Edition</a:t>
            </a:r>
            <a:r>
              <a:rPr lang="ja-JP" altLang="en-US" sz="2400" dirty="0" smtClean="0"/>
              <a:t>で十分</a:t>
            </a:r>
            <a:endParaRPr lang="en-US" altLang="ja-JP" sz="24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28165" y="900940"/>
            <a:ext cx="4823112" cy="2819482"/>
          </a:xfrm>
          <a:prstGeom prst="rect">
            <a:avLst/>
          </a:prstGeom>
        </p:spPr>
      </p:pic>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222977" y="2161819"/>
            <a:ext cx="7078134" cy="3461987"/>
          </a:xfrm>
        </p:spPr>
        <p:txBody>
          <a:bodyPr>
            <a:normAutofit/>
          </a:bodyPr>
          <a:lstStyle/>
          <a:p>
            <a:pPr marL="742950" indent="-742950">
              <a:buFont typeface="+mj-lt"/>
              <a:buAutoNum type="arabicPeriod"/>
            </a:pPr>
            <a:r>
              <a:rPr kumimoji="1" lang="en-US" altLang="ja-JP" sz="4000" dirty="0" smtClean="0"/>
              <a:t>UI</a:t>
            </a:r>
            <a:r>
              <a:rPr kumimoji="1" lang="ja-JP" altLang="en-US" sz="4000" dirty="0" smtClean="0"/>
              <a:t>コントロール配置</a:t>
            </a:r>
            <a:endParaRPr kumimoji="1" lang="en-US" altLang="ja-JP" sz="4000" dirty="0" smtClean="0"/>
          </a:p>
          <a:p>
            <a:pPr marL="742950" indent="-742950">
              <a:buFont typeface="+mj-lt"/>
              <a:buAutoNum type="arabicPeriod"/>
            </a:pPr>
            <a:r>
              <a:rPr lang="ja-JP" altLang="en-US" sz="4000" dirty="0" smtClean="0"/>
              <a:t>イベント登録</a:t>
            </a:r>
            <a:endParaRPr lang="en-US" altLang="ja-JP" sz="4000" dirty="0" smtClean="0"/>
          </a:p>
          <a:p>
            <a:pPr marL="742950" indent="-742950">
              <a:buFont typeface="+mj-lt"/>
              <a:buAutoNum type="arabicPeriod"/>
            </a:pPr>
            <a:r>
              <a:rPr kumimoji="1" lang="ja-JP" altLang="en-US" sz="4000" dirty="0" smtClean="0"/>
              <a:t>プロパティ編集</a:t>
            </a:r>
            <a:endParaRPr kumimoji="1" lang="ja-JP" altLang="en-US" sz="4000" dirty="0"/>
          </a:p>
        </p:txBody>
      </p:sp>
      <p:sp>
        <p:nvSpPr>
          <p:cNvPr id="4" name="テキスト ボックス 3"/>
          <p:cNvSpPr txBox="1"/>
          <p:nvPr/>
        </p:nvSpPr>
        <p:spPr>
          <a:xfrm>
            <a:off x="3819838" y="988758"/>
            <a:ext cx="6628027" cy="914400"/>
          </a:xfrm>
          <a:prstGeom prst="rect">
            <a:avLst/>
          </a:prstGeom>
        </p:spPr>
        <p:txBody>
          <a:bodyPr vert="horz" wrap="none" lIns="91440" tIns="45720" rIns="91440" bIns="45720" rtlCol="0" anchor="ctr">
            <a:normAutofit/>
          </a:bodyPr>
          <a:lstStyle/>
          <a:p>
            <a:r>
              <a:rPr kumimoji="1" lang="ja-JP" altLang="en-US" sz="3200" dirty="0" smtClean="0"/>
              <a:t>基本は</a:t>
            </a:r>
            <a:r>
              <a:rPr lang="ja-JP" altLang="en-US" sz="3200" dirty="0" smtClean="0"/>
              <a:t>この</a:t>
            </a:r>
            <a:r>
              <a:rPr lang="en-US" altLang="ja-JP" sz="3200" dirty="0" smtClean="0"/>
              <a:t>3</a:t>
            </a:r>
            <a:r>
              <a:rPr lang="ja-JP" altLang="en-US" sz="3200" dirty="0" smtClean="0"/>
              <a:t>ステップ</a:t>
            </a:r>
            <a:endParaRPr kumimoji="1" lang="ja-JP" altLang="en-US" sz="3200" dirty="0" smtClean="0"/>
          </a:p>
        </p:txBody>
      </p:sp>
      <p:sp>
        <p:nvSpPr>
          <p:cNvPr id="6" name="テキスト ボックス 5"/>
          <p:cNvSpPr txBox="1"/>
          <p:nvPr/>
        </p:nvSpPr>
        <p:spPr>
          <a:xfrm>
            <a:off x="9465734" y="601889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261421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en-US" altLang="ja-JP" dirty="0" smtClean="0"/>
              <a:t>UI</a:t>
            </a:r>
            <a:r>
              <a:rPr lang="ja-JP" altLang="en-US" dirty="0" smtClean="0"/>
              <a:t>コントロール配置</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p>
        </p:txBody>
      </p:sp>
      <p:sp>
        <p:nvSpPr>
          <p:cNvPr id="14" name="テキスト ボックス 13"/>
          <p:cNvSpPr txBox="1"/>
          <p:nvPr/>
        </p:nvSpPr>
        <p:spPr>
          <a:xfrm>
            <a:off x="9305799" y="595359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35588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2.22222E-6 L 0.46523 0.19838 " pathEditMode="relative" rAng="0" ptsTypes="AA">
                                      <p:cBhvr>
                                        <p:cTn id="6" dur="1300" fill="hold"/>
                                        <p:tgtEl>
                                          <p:spTgt spid="9"/>
                                        </p:tgtEl>
                                        <p:attrNameLst>
                                          <p:attrName>ppt_x</p:attrName>
                                          <p:attrName>ppt_y</p:attrName>
                                        </p:attrNameLst>
                                      </p:cBhvr>
                                      <p:rCtr x="23255" y="9907"/>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11111E-6 L 0.29089 -0.09283 " pathEditMode="relative" rAng="0" ptsTypes="AA">
                                      <p:cBhvr>
                                        <p:cTn id="10" dur="1400" fill="hold"/>
                                        <p:tgtEl>
                                          <p:spTgt spid="10"/>
                                        </p:tgtEl>
                                        <p:attrNameLst>
                                          <p:attrName>ppt_x</p:attrName>
                                          <p:attrName>ppt_y</p:attrName>
                                        </p:attrNameLst>
                                      </p:cBhvr>
                                      <p:rCtr x="14544" y="-465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1.48148E-6 L 0.67122 -0.06111 " pathEditMode="relative" rAng="0" ptsTypes="AA">
                                      <p:cBhvr>
                                        <p:cTn id="14" dur="1400" fill="hold"/>
                                        <p:tgtEl>
                                          <p:spTgt spid="11"/>
                                        </p:tgtEl>
                                        <p:attrNameLst>
                                          <p:attrName>ppt_x</p:attrName>
                                          <p:attrName>ppt_y</p:attrName>
                                        </p:attrNameLst>
                                      </p:cBhvr>
                                      <p:rCtr x="33555"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2506" y="1161088"/>
            <a:ext cx="10972800" cy="702551"/>
          </a:xfrm>
        </p:spPr>
        <p:txBody>
          <a:bodyPr>
            <a:normAutofit fontScale="92500" lnSpcReduction="10000"/>
          </a:bodyPr>
          <a:lstStyle/>
          <a:p>
            <a:r>
              <a:rPr lang="ja-JP" altLang="en-US" dirty="0" smtClean="0"/>
              <a:t>イベント登録 </a:t>
            </a:r>
            <a:r>
              <a:rPr lang="en-US" altLang="ja-JP" dirty="0" smtClean="0"/>
              <a:t>&amp; </a:t>
            </a:r>
            <a:r>
              <a:rPr lang="ja-JP" altLang="en-US" dirty="0" smtClean="0"/>
              <a:t>プロパティ編集</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cxnSp>
        <p:nvCxnSpPr>
          <p:cNvPr id="19" name="直線コネクタ 18"/>
          <p:cNvCxnSpPr>
            <a:stCxn id="25" idx="1"/>
          </p:cNvCxnSpPr>
          <p:nvPr/>
        </p:nvCxnSpPr>
        <p:spPr>
          <a:xfrm flipV="1">
            <a:off x="7322822" y="4171880"/>
            <a:ext cx="590689" cy="10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四角形吹き出し 19"/>
          <p:cNvSpPr/>
          <p:nvPr/>
        </p:nvSpPr>
        <p:spPr>
          <a:xfrm>
            <a:off x="6601712" y="4397699"/>
            <a:ext cx="1277863" cy="351016"/>
          </a:xfrm>
          <a:prstGeom prst="wedgeRectCallout">
            <a:avLst>
              <a:gd name="adj1" fmla="val 20688"/>
              <a:gd name="adj2" fmla="val -83671"/>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dirty="0"/>
              <a:t>t</a:t>
            </a:r>
            <a:r>
              <a:rPr kumimoji="1" lang="en-US" altLang="ja-JP" dirty="0" smtClean="0"/>
              <a:t>ext1</a:t>
            </a:r>
            <a:r>
              <a:rPr kumimoji="1" lang="ja-JP" altLang="en-US" dirty="0" smtClean="0"/>
              <a:t>の</a:t>
            </a:r>
            <a:endParaRPr kumimoji="1" lang="ja-JP" altLang="en-US" dirty="0"/>
          </a:p>
        </p:txBody>
      </p:sp>
      <p:sp>
        <p:nvSpPr>
          <p:cNvPr id="28" name="四角形吹き出し 27"/>
          <p:cNvSpPr/>
          <p:nvPr/>
        </p:nvSpPr>
        <p:spPr>
          <a:xfrm>
            <a:off x="8043563" y="4396281"/>
            <a:ext cx="1277863" cy="368345"/>
          </a:xfrm>
          <a:prstGeom prst="wedgeRectCallout">
            <a:avLst>
              <a:gd name="adj1" fmla="val -22599"/>
              <a:gd name="adj2" fmla="val -84288"/>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200" dirty="0" smtClean="0"/>
              <a:t>Text</a:t>
            </a:r>
            <a:r>
              <a:rPr lang="ja-JP" altLang="en-US" sz="1200" dirty="0" smtClean="0"/>
              <a:t>プロパティ</a:t>
            </a:r>
            <a:endParaRPr kumimoji="1" lang="ja-JP" altLang="en-US" sz="1200" dirty="0"/>
          </a:p>
        </p:txBody>
      </p:sp>
      <p:cxnSp>
        <p:nvCxnSpPr>
          <p:cNvPr id="30" name="直線コネクタ 29"/>
          <p:cNvCxnSpPr/>
          <p:nvPr/>
        </p:nvCxnSpPr>
        <p:spPr>
          <a:xfrm flipV="1">
            <a:off x="8050409" y="4171880"/>
            <a:ext cx="457100" cy="39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テキスト ボックス 31"/>
          <p:cNvSpPr txBox="1"/>
          <p:nvPr/>
        </p:nvSpPr>
        <p:spPr>
          <a:xfrm>
            <a:off x="9448801" y="5963702"/>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15011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8" grpId="0" animBg="1"/>
      <p:bldP spid="21" grpId="0"/>
      <p:bldP spid="24" grpId="0" animBg="1"/>
      <p:bldP spid="25" grpId="0"/>
      <p:bldP spid="27" grpId="0" animBg="1"/>
      <p:bldP spid="31" grpId="0" animBg="1"/>
      <p:bldP spid="20"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69138" y="1105086"/>
            <a:ext cx="8464062" cy="5189516"/>
          </a:xfrm>
        </p:spPr>
        <p:txBody>
          <a:bodyPr>
            <a:normAutofit fontScale="92500" lnSpcReduction="10000"/>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dirty="0" smtClean="0"/>
              <a:t>好きなもの</a:t>
            </a:r>
            <a:endParaRPr kumimoji="1" lang="en-US" altLang="ja-JP" dirty="0" smtClean="0"/>
          </a:p>
          <a:p>
            <a:pPr lvl="2"/>
            <a:r>
              <a:rPr lang="en-US" altLang="ja-JP" sz="2400" dirty="0" smtClean="0"/>
              <a:t>Windows Phone or Tablet etc..</a:t>
            </a:r>
          </a:p>
          <a:p>
            <a:pPr lvl="2"/>
            <a:r>
              <a:rPr kumimoji="1" lang="ja-JP" altLang="en-US" sz="2400" dirty="0" smtClean="0"/>
              <a:t>音声対話システム</a:t>
            </a:r>
            <a:endParaRPr kumimoji="1" lang="en-US" altLang="ja-JP" sz="2400" dirty="0" smtClean="0"/>
          </a:p>
          <a:p>
            <a:pPr lvl="2"/>
            <a:r>
              <a:rPr lang="ja-JP" altLang="en-US" sz="2400" dirty="0" smtClean="0"/>
              <a:t>自称</a:t>
            </a:r>
            <a:r>
              <a:rPr lang="en-US" altLang="ja-JP" sz="2400" dirty="0" smtClean="0"/>
              <a:t>Cortana</a:t>
            </a:r>
            <a:r>
              <a:rPr lang="ja-JP" altLang="en-US" sz="2400" dirty="0" smtClean="0"/>
              <a:t>芸人</a:t>
            </a:r>
            <a:endParaRPr lang="en-US" altLang="ja-JP" sz="2400" dirty="0" smtClean="0"/>
          </a:p>
          <a:p>
            <a:pPr lvl="2"/>
            <a:endParaRPr lang="en-US" altLang="ja-JP" sz="1867" dirty="0" smtClean="0"/>
          </a:p>
          <a:p>
            <a:pPr lvl="1"/>
            <a:r>
              <a:rPr kumimoji="1" lang="en-US" altLang="ja-JP" sz="3466" dirty="0" smtClean="0"/>
              <a:t>Twitter : </a:t>
            </a:r>
            <a:r>
              <a:rPr kumimoji="1" lang="en-US" altLang="ja-JP" sz="3466" b="1" dirty="0" smtClean="0">
                <a:solidFill>
                  <a:schemeClr val="accent6">
                    <a:lumMod val="75000"/>
                  </a:schemeClr>
                </a:solidFill>
              </a:rPr>
              <a:t>@</a:t>
            </a:r>
            <a:r>
              <a:rPr kumimoji="1" lang="en-US" altLang="ja-JP" sz="3466" b="1" dirty="0" err="1" smtClean="0">
                <a:solidFill>
                  <a:schemeClr val="accent6">
                    <a:lumMod val="75000"/>
                  </a:schemeClr>
                </a:solidFill>
              </a:rPr>
              <a:t>garicchi</a:t>
            </a:r>
            <a:endParaRPr kumimoji="1" lang="ja-JP" altLang="en-US" sz="3466" b="1" dirty="0">
              <a:solidFill>
                <a:schemeClr val="accent6">
                  <a:lumMod val="75000"/>
                </a:schemeClr>
              </a:solidFill>
            </a:endParaRPr>
          </a:p>
        </p:txBody>
      </p:sp>
      <p:pic>
        <p:nvPicPr>
          <p:cNvPr id="1026" name="Picture 2" descr="photo"/>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8705694" y="56183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
        <p:nvSpPr>
          <p:cNvPr id="20" name="テキスト ボックス 19"/>
          <p:cNvSpPr txBox="1"/>
          <p:nvPr/>
        </p:nvSpPr>
        <p:spPr>
          <a:xfrm>
            <a:off x="9357734" y="594476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932286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4673600" y="2624667"/>
            <a:ext cx="3776133" cy="2065865"/>
          </a:xfrm>
        </p:spPr>
        <p:txBody>
          <a:bodyPr>
            <a:noAutofit/>
          </a:bodyPr>
          <a:lstStyle/>
          <a:p>
            <a:pPr marL="0" indent="0">
              <a:buNone/>
            </a:pPr>
            <a:r>
              <a:rPr kumimoji="1" lang="ja-JP" altLang="en-US" sz="9600" b="1" dirty="0" smtClean="0">
                <a:solidFill>
                  <a:schemeClr val="accent6"/>
                </a:solidFill>
              </a:rPr>
              <a:t>デモ</a:t>
            </a:r>
            <a:endParaRPr kumimoji="1" lang="ja-JP" altLang="en-US" sz="9600" b="1" dirty="0">
              <a:solidFill>
                <a:schemeClr val="accent6"/>
              </a:solidFill>
            </a:endParaRPr>
          </a:p>
        </p:txBody>
      </p:sp>
    </p:spTree>
    <p:extLst>
      <p:ext uri="{BB962C8B-B14F-4D97-AF65-F5344CB8AC3E}">
        <p14:creationId xmlns:p14="http://schemas.microsoft.com/office/powerpoint/2010/main" val="2392129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72533" y="1243420"/>
            <a:ext cx="11582401" cy="4905324"/>
          </a:xfrm>
        </p:spPr>
        <p:txBody>
          <a:bodyPr>
            <a:normAutofit/>
          </a:bodyPr>
          <a:lstStyle/>
          <a:p>
            <a:r>
              <a:rPr kumimoji="1" lang="ja-JP" altLang="en-US" sz="3600" dirty="0" smtClean="0"/>
              <a:t>詳細手順</a:t>
            </a:r>
            <a:endParaRPr kumimoji="1" lang="en-US" altLang="ja-JP" sz="3600" dirty="0" smtClean="0"/>
          </a:p>
          <a:p>
            <a:pPr marL="1123935" lvl="1" indent="-514350">
              <a:buFont typeface="+mj-lt"/>
              <a:buAutoNum type="arabicPeriod"/>
            </a:pPr>
            <a:r>
              <a:rPr lang="en-US" altLang="ja-JP" sz="2800" dirty="0" smtClean="0"/>
              <a:t>UI</a:t>
            </a:r>
            <a:r>
              <a:rPr lang="ja-JP" altLang="en-US" sz="2800" dirty="0" smtClean="0"/>
              <a:t>コントロール配置</a:t>
            </a:r>
            <a:endParaRPr lang="en-US" altLang="ja-JP" sz="2800" dirty="0" smtClean="0"/>
          </a:p>
          <a:p>
            <a:pPr marL="1123935" lvl="1" indent="-514350">
              <a:buFont typeface="+mj-lt"/>
              <a:buAutoNum type="arabicPeriod"/>
            </a:pPr>
            <a:r>
              <a:rPr lang="ja-JP" altLang="en-US" sz="2800" dirty="0"/>
              <a:t>プログラムから操作したい</a:t>
            </a:r>
            <a:r>
              <a:rPr lang="en-US" altLang="ja-JP" sz="2800" dirty="0"/>
              <a:t>UI</a:t>
            </a:r>
            <a:r>
              <a:rPr lang="ja-JP" altLang="en-US" sz="2800" dirty="0"/>
              <a:t>コントロールに名前を</a:t>
            </a:r>
            <a:r>
              <a:rPr lang="ja-JP" altLang="en-US" sz="2800" dirty="0" smtClean="0"/>
              <a:t>付ける</a:t>
            </a:r>
            <a:endParaRPr lang="en-US" altLang="ja-JP" sz="2800" dirty="0" smtClean="0"/>
          </a:p>
          <a:p>
            <a:pPr marL="1123935" lvl="1" indent="-514350">
              <a:buFont typeface="+mj-lt"/>
              <a:buAutoNum type="arabicPeriod"/>
            </a:pPr>
            <a:r>
              <a:rPr lang="ja-JP" altLang="en-US" sz="2800" dirty="0" smtClean="0"/>
              <a:t>ユーザーからの挙動を受け取りたい</a:t>
            </a:r>
            <a:r>
              <a:rPr lang="en-US" altLang="ja-JP" sz="2800" dirty="0" smtClean="0"/>
              <a:t>UI</a:t>
            </a:r>
            <a:r>
              <a:rPr lang="ja-JP" altLang="en-US" sz="2800" dirty="0" smtClean="0"/>
              <a:t>コントロールのイベントに関数を登録</a:t>
            </a:r>
            <a:endParaRPr lang="en-US" altLang="ja-JP" sz="2800" dirty="0" smtClean="0"/>
          </a:p>
          <a:p>
            <a:pPr marL="1123935" lvl="1" indent="-514350">
              <a:buFont typeface="+mj-lt"/>
              <a:buAutoNum type="arabicPeriod"/>
            </a:pPr>
            <a:r>
              <a:rPr kumimoji="1" lang="ja-JP" altLang="en-US" sz="2800" dirty="0" smtClean="0"/>
              <a:t>関数から</a:t>
            </a:r>
            <a:r>
              <a:rPr kumimoji="1" lang="en-US" altLang="ja-JP" sz="2800" dirty="0" smtClean="0"/>
              <a:t>UI</a:t>
            </a:r>
            <a:r>
              <a:rPr kumimoji="1" lang="ja-JP" altLang="en-US" sz="2800" dirty="0" smtClean="0"/>
              <a:t>コントロールのプロパティを変える</a:t>
            </a:r>
            <a:endParaRPr kumimoji="1" lang="en-US" altLang="ja-JP" sz="2800" dirty="0" smtClean="0"/>
          </a:p>
        </p:txBody>
      </p:sp>
      <p:sp>
        <p:nvSpPr>
          <p:cNvPr id="4" name="テキスト ボックス 3"/>
          <p:cNvSpPr txBox="1"/>
          <p:nvPr/>
        </p:nvSpPr>
        <p:spPr>
          <a:xfrm>
            <a:off x="9414935"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p>
        </p:txBody>
      </p:sp>
    </p:spTree>
    <p:extLst>
      <p:ext uri="{BB962C8B-B14F-4D97-AF65-F5344CB8AC3E}">
        <p14:creationId xmlns:p14="http://schemas.microsoft.com/office/powerpoint/2010/main" val="2400825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9600" y="1220842"/>
            <a:ext cx="10769600" cy="4384091"/>
          </a:xfrm>
        </p:spPr>
        <p:txBody>
          <a:bodyPr>
            <a:normAutofit/>
          </a:bodyPr>
          <a:lstStyle/>
          <a:p>
            <a:r>
              <a:rPr kumimoji="1" lang="en-US" altLang="ja-JP" sz="3200" dirty="0" smtClean="0"/>
              <a:t>Web</a:t>
            </a:r>
            <a:r>
              <a:rPr kumimoji="1" lang="ja-JP" altLang="en-US" sz="3200" dirty="0" smtClean="0"/>
              <a:t>ページを作る感覚で</a:t>
            </a:r>
            <a:r>
              <a:rPr kumimoji="1" lang="en-US" altLang="ja-JP" sz="3200" dirty="0" smtClean="0"/>
              <a:t>HTML</a:t>
            </a:r>
            <a:r>
              <a:rPr kumimoji="1" lang="ja-JP" altLang="en-US" sz="3200" dirty="0" err="1" smtClean="0"/>
              <a:t>、</a:t>
            </a:r>
            <a:r>
              <a:rPr kumimoji="1" lang="en-US" altLang="ja-JP" sz="3200" dirty="0" smtClean="0"/>
              <a:t>CSS</a:t>
            </a:r>
            <a:r>
              <a:rPr kumimoji="1" lang="ja-JP" altLang="en-US" sz="3200" dirty="0" err="1" smtClean="0"/>
              <a:t>、</a:t>
            </a:r>
            <a:r>
              <a:rPr kumimoji="1" lang="en-US" altLang="ja-JP" sz="3200" dirty="0" smtClean="0"/>
              <a:t>JavaScript</a:t>
            </a:r>
            <a:r>
              <a:rPr kumimoji="1" lang="ja-JP" altLang="en-US" sz="3200" dirty="0" smtClean="0"/>
              <a:t>を使って</a:t>
            </a:r>
            <a:r>
              <a:rPr kumimoji="1" lang="en-US" altLang="ja-JP" sz="3200" dirty="0" smtClean="0"/>
              <a:t>UI</a:t>
            </a:r>
            <a:r>
              <a:rPr kumimoji="1" lang="ja-JP" altLang="en-US" sz="3200" dirty="0" smtClean="0"/>
              <a:t>を記述</a:t>
            </a:r>
            <a:endParaRPr kumimoji="1" lang="en-US" altLang="ja-JP" sz="3200" dirty="0" smtClean="0"/>
          </a:p>
          <a:p>
            <a:r>
              <a:rPr lang="en-US" altLang="ja-JP" sz="3200" dirty="0" smtClean="0"/>
              <a:t>JavaScript</a:t>
            </a:r>
            <a:r>
              <a:rPr lang="ja-JP" altLang="en-US" sz="3200" dirty="0" smtClean="0"/>
              <a:t>から</a:t>
            </a:r>
            <a:r>
              <a:rPr lang="en-US" altLang="ja-JP" sz="3200" dirty="0" smtClean="0"/>
              <a:t>Windows</a:t>
            </a:r>
            <a:r>
              <a:rPr lang="ja-JP" altLang="en-US" sz="3200" dirty="0" smtClean="0"/>
              <a:t>の</a:t>
            </a:r>
            <a:r>
              <a:rPr lang="en-US" altLang="ja-JP" sz="3200" dirty="0" smtClean="0"/>
              <a:t>API</a:t>
            </a:r>
            <a:r>
              <a:rPr lang="ja-JP" altLang="en-US" sz="3200" dirty="0" smtClean="0"/>
              <a:t>を呼び出す</a:t>
            </a:r>
            <a:endParaRPr kumimoji="1" lang="ja-JP" altLang="en-US" sz="3200" dirty="0"/>
          </a:p>
        </p:txBody>
      </p:sp>
      <p:sp>
        <p:nvSpPr>
          <p:cNvPr id="4" name="テキスト ボックス 3"/>
          <p:cNvSpPr txBox="1"/>
          <p:nvPr/>
        </p:nvSpPr>
        <p:spPr>
          <a:xfrm>
            <a:off x="7620002"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chemeClr val="accent2"/>
                </a:solidFill>
              </a:rPr>
              <a:t>JavaScript</a:t>
            </a:r>
            <a:r>
              <a:rPr kumimoji="1" lang="ja-JP" altLang="en-US" sz="4400" dirty="0" smtClean="0">
                <a:solidFill>
                  <a:schemeClr val="accent2"/>
                </a:solidFill>
              </a:rPr>
              <a:t>の場合</a:t>
            </a:r>
          </a:p>
        </p:txBody>
      </p:sp>
    </p:spTree>
    <p:extLst>
      <p:ext uri="{BB962C8B-B14F-4D97-AF65-F5344CB8AC3E}">
        <p14:creationId xmlns:p14="http://schemas.microsoft.com/office/powerpoint/2010/main" val="76285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69423" y="1794191"/>
            <a:ext cx="9735691" cy="1981941"/>
          </a:xfrm>
        </p:spPr>
        <p:txBody>
          <a:bodyPr/>
          <a:lstStyle/>
          <a:p>
            <a:r>
              <a:rPr lang="en-US" altLang="ja-JP" dirty="0" smtClean="0"/>
              <a:t>UWP</a:t>
            </a:r>
            <a:r>
              <a:rPr lang="ja-JP" altLang="en-US" dirty="0" smtClean="0"/>
              <a:t>の作り方</a:t>
            </a:r>
            <a:r>
              <a:rPr lang="en-US" altLang="ja-JP" dirty="0" smtClean="0"/>
              <a:t/>
            </a:r>
            <a:br>
              <a:rPr lang="en-US" altLang="ja-JP" dirty="0" smtClean="0"/>
            </a:br>
            <a:r>
              <a:rPr lang="en-US" altLang="ja-JP" dirty="0" smtClean="0"/>
              <a:t>C#</a:t>
            </a:r>
            <a:r>
              <a:rPr lang="ja-JP" altLang="en-US" dirty="0" smtClean="0"/>
              <a:t>編</a:t>
            </a:r>
            <a:endParaRPr kumimoji="1" lang="ja-JP" altLang="en-US" dirty="0"/>
          </a:p>
        </p:txBody>
      </p:sp>
    </p:spTree>
    <p:extLst>
      <p:ext uri="{BB962C8B-B14F-4D97-AF65-F5344CB8AC3E}">
        <p14:creationId xmlns:p14="http://schemas.microsoft.com/office/powerpoint/2010/main" val="4030064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Autofit/>
          </a:bodyPr>
          <a:lstStyle/>
          <a:p>
            <a:r>
              <a:rPr lang="ja-JP" altLang="en-US" sz="2000" dirty="0"/>
              <a:t>概要</a:t>
            </a:r>
            <a:endParaRPr lang="en-US" altLang="ja-JP" sz="2000" dirty="0"/>
          </a:p>
          <a:p>
            <a:pPr lvl="1"/>
            <a:r>
              <a:rPr lang="en-US" altLang="ja-JP" sz="1600" dirty="0" smtClean="0"/>
              <a:t>Universal Windows Platform</a:t>
            </a:r>
            <a:r>
              <a:rPr lang="ja-JP" altLang="en-US" sz="1600" dirty="0" smtClean="0"/>
              <a:t>と</a:t>
            </a:r>
            <a:r>
              <a:rPr lang="ja-JP" altLang="en-US" sz="1600" dirty="0"/>
              <a:t>は</a:t>
            </a:r>
            <a:endParaRPr lang="en-US" altLang="ja-JP" sz="1600" dirty="0"/>
          </a:p>
          <a:p>
            <a:pPr lvl="1"/>
            <a:r>
              <a:rPr lang="ja-JP" altLang="en-US" sz="1600" dirty="0"/>
              <a:t>必要な開発環境</a:t>
            </a:r>
            <a:endParaRPr lang="en-US" altLang="ja-JP" sz="1600" dirty="0"/>
          </a:p>
          <a:p>
            <a:pPr lvl="1"/>
            <a:r>
              <a:rPr lang="ja-JP" altLang="en-US" sz="1600" dirty="0"/>
              <a:t>競合製品と比べて</a:t>
            </a:r>
            <a:endParaRPr lang="en-US" altLang="ja-JP" sz="1600" dirty="0"/>
          </a:p>
          <a:p>
            <a:pPr lvl="1"/>
            <a:r>
              <a:rPr lang="ja-JP" altLang="en-US" sz="1600" dirty="0"/>
              <a:t>学生にとってうれしいこと</a:t>
            </a:r>
            <a:endParaRPr lang="en-US" altLang="ja-JP" sz="1600" dirty="0"/>
          </a:p>
          <a:p>
            <a:pPr lvl="1"/>
            <a:r>
              <a:rPr lang="ja-JP" altLang="en-US" sz="1600" dirty="0"/>
              <a:t>無料でできること、できないこと</a:t>
            </a:r>
            <a:endParaRPr lang="en-US" altLang="ja-JP" sz="1600" dirty="0"/>
          </a:p>
          <a:p>
            <a:r>
              <a:rPr lang="ja-JP" altLang="en-US" sz="2000" dirty="0"/>
              <a:t>開発入門</a:t>
            </a:r>
            <a:endParaRPr lang="en-US" altLang="ja-JP" sz="2000" dirty="0"/>
          </a:p>
          <a:p>
            <a:pPr lvl="1"/>
            <a:r>
              <a:rPr lang="ja-JP" altLang="en-US" sz="1600" dirty="0"/>
              <a:t>開発環境構築方法</a:t>
            </a:r>
            <a:endParaRPr lang="en-US" altLang="ja-JP" sz="1600" dirty="0"/>
          </a:p>
          <a:p>
            <a:pPr lvl="1"/>
            <a:r>
              <a:rPr lang="ja-JP" altLang="en-US" sz="1600" dirty="0"/>
              <a:t>新しくプロジェクトを</a:t>
            </a:r>
            <a:r>
              <a:rPr lang="ja-JP" altLang="en-US" sz="1600" dirty="0" smtClean="0"/>
              <a:t>作る</a:t>
            </a:r>
            <a:endParaRPr lang="en-US" altLang="ja-JP" sz="1600" dirty="0" smtClean="0"/>
          </a:p>
          <a:p>
            <a:pPr lvl="1"/>
            <a:r>
              <a:rPr lang="ja-JP" altLang="en-US" sz="1600" dirty="0" smtClean="0"/>
              <a:t>実行方法</a:t>
            </a:r>
            <a:endParaRPr lang="en-US" altLang="ja-JP" sz="1600" dirty="0"/>
          </a:p>
          <a:p>
            <a:pPr lvl="1"/>
            <a:r>
              <a:rPr lang="ja-JP" altLang="en-US" sz="1600" dirty="0"/>
              <a:t>デモ</a:t>
            </a:r>
            <a:endParaRPr lang="en-US" altLang="ja-JP" sz="1600" dirty="0"/>
          </a:p>
          <a:p>
            <a:r>
              <a:rPr lang="ja-JP" altLang="en-US" sz="2000" dirty="0"/>
              <a:t>さらに学ぶに</a:t>
            </a:r>
            <a:r>
              <a:rPr lang="ja-JP" altLang="en-US" sz="2000" dirty="0" smtClean="0"/>
              <a:t>は</a:t>
            </a:r>
            <a:endParaRPr lang="en-US" altLang="ja-JP" sz="2000" dirty="0" smtClean="0"/>
          </a:p>
          <a:p>
            <a:pPr lvl="1"/>
            <a:r>
              <a:rPr lang="ja-JP" altLang="en-US" sz="1600" dirty="0" smtClean="0"/>
              <a:t>公式サイトの見方</a:t>
            </a:r>
            <a:endParaRPr lang="en-US" altLang="ja-JP" sz="1600" dirty="0"/>
          </a:p>
          <a:p>
            <a:pPr lvl="1"/>
            <a:r>
              <a:rPr lang="ja-JP" altLang="en-US" sz="1600" dirty="0"/>
              <a:t>見るべき入門サイト、情報源</a:t>
            </a:r>
            <a:endParaRPr lang="en-US" altLang="ja-JP" sz="1600" dirty="0"/>
          </a:p>
          <a:p>
            <a:pPr lvl="1"/>
            <a:r>
              <a:rPr lang="ja-JP" altLang="en-US" sz="1600" dirty="0"/>
              <a:t>ユーザーコミュニティ</a:t>
            </a:r>
            <a:endParaRPr lang="en-US" altLang="ja-JP" sz="1600" dirty="0"/>
          </a:p>
          <a:p>
            <a:endParaRPr kumimoji="1" lang="ja-JP" altLang="en-US" sz="3200"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実行方法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実行方法 </a:t>
            </a:r>
            <a:r>
              <a:rPr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602506" y="1190697"/>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02506" y="3382912"/>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4"/>
          <a:stretch>
            <a:fillRect/>
          </a:stretch>
        </p:blipFill>
        <p:spPr>
          <a:xfrm>
            <a:off x="6282627" y="3963545"/>
            <a:ext cx="5695950" cy="2733675"/>
          </a:xfrm>
          <a:prstGeom prst="rect">
            <a:avLst/>
          </a:prstGeom>
        </p:spPr>
      </p:pic>
    </p:spTree>
    <p:extLst>
      <p:ext uri="{BB962C8B-B14F-4D97-AF65-F5344CB8AC3E}">
        <p14:creationId xmlns:p14="http://schemas.microsoft.com/office/powerpoint/2010/main" val="268008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サンプルコードについて</a:t>
            </a:r>
            <a:endParaRPr kumimoji="1" lang="ja-JP" altLang="en-US" dirty="0"/>
          </a:p>
        </p:txBody>
      </p:sp>
      <p:pic>
        <p:nvPicPr>
          <p:cNvPr id="4" name="図 3"/>
          <p:cNvPicPr>
            <a:picLocks noChangeAspect="1"/>
          </p:cNvPicPr>
          <p:nvPr/>
        </p:nvPicPr>
        <p:blipFill>
          <a:blip r:embed="rId2"/>
          <a:stretch>
            <a:fillRect/>
          </a:stretch>
        </p:blipFill>
        <p:spPr>
          <a:xfrm>
            <a:off x="204256" y="2272242"/>
            <a:ext cx="5281371" cy="3417358"/>
          </a:xfrm>
          <a:prstGeom prst="rect">
            <a:avLst/>
          </a:prstGeom>
        </p:spPr>
      </p:pic>
      <p:sp>
        <p:nvSpPr>
          <p:cNvPr id="5" name="正方形/長方形 4"/>
          <p:cNvSpPr/>
          <p:nvPr/>
        </p:nvSpPr>
        <p:spPr>
          <a:xfrm>
            <a:off x="338666" y="2455332"/>
            <a:ext cx="4419600" cy="5418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8666" y="2994022"/>
            <a:ext cx="4419600" cy="4265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8666" y="3414180"/>
            <a:ext cx="4419600" cy="5312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397253" y="1273172"/>
            <a:ext cx="5422214" cy="1453093"/>
          </a:xfrm>
          <a:prstGeom prst="rect">
            <a:avLst/>
          </a:prstGeom>
        </p:spPr>
        <p:txBody>
          <a:bodyPr vert="horz" wrap="none" lIns="91440" tIns="45720" rIns="91440" bIns="45720" rtlCol="0" anchor="ctr">
            <a:normAutofit/>
          </a:bodyPr>
          <a:lstStyle/>
          <a:p>
            <a:r>
              <a:rPr lang="en-US" altLang="ja-JP" sz="3200" dirty="0"/>
              <a:t>c</a:t>
            </a:r>
            <a:r>
              <a:rPr kumimoji="1" lang="en-US" altLang="ja-JP" sz="3200" dirty="0" smtClean="0"/>
              <a:t>ocos-2dx</a:t>
            </a:r>
            <a:r>
              <a:rPr kumimoji="1" lang="ja-JP" altLang="en-US" sz="3200" dirty="0" smtClean="0"/>
              <a:t>のサンプル</a:t>
            </a:r>
            <a:endParaRPr kumimoji="1" lang="en-US" altLang="ja-JP" sz="3200" dirty="0" smtClean="0"/>
          </a:p>
          <a:p>
            <a:r>
              <a:rPr lang="en-US" altLang="ja-JP" sz="3200" dirty="0" smtClean="0"/>
              <a:t>(</a:t>
            </a:r>
            <a:r>
              <a:rPr lang="ja-JP" altLang="en-US" sz="3200" dirty="0" smtClean="0"/>
              <a:t>変更点のあるコードのみ</a:t>
            </a:r>
            <a:r>
              <a:rPr lang="en-US" altLang="ja-JP" sz="3200" dirty="0" smtClean="0"/>
              <a:t>)</a:t>
            </a:r>
            <a:endParaRPr kumimoji="1" lang="ja-JP" altLang="en-US" sz="3200" dirty="0" smtClean="0"/>
          </a:p>
        </p:txBody>
      </p:sp>
      <p:cxnSp>
        <p:nvCxnSpPr>
          <p:cNvPr id="11" name="直線コネクタ 10"/>
          <p:cNvCxnSpPr>
            <a:stCxn id="5" idx="3"/>
          </p:cNvCxnSpPr>
          <p:nvPr/>
        </p:nvCxnSpPr>
        <p:spPr>
          <a:xfrm flipV="1">
            <a:off x="4758266" y="2133600"/>
            <a:ext cx="1557867" cy="592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787813" y="3207278"/>
            <a:ext cx="1528320" cy="23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6397253" y="2726265"/>
            <a:ext cx="5422214" cy="1453093"/>
          </a:xfrm>
          <a:prstGeom prst="rect">
            <a:avLst/>
          </a:prstGeom>
        </p:spPr>
        <p:txBody>
          <a:bodyPr vert="horz" wrap="none" lIns="91440" tIns="45720" rIns="91440" bIns="45720" rtlCol="0" anchor="ctr">
            <a:normAutofit/>
          </a:bodyPr>
          <a:lstStyle/>
          <a:p>
            <a:r>
              <a:rPr lang="en-US" altLang="ja-JP" sz="3200" dirty="0" smtClean="0"/>
              <a:t>C#</a:t>
            </a:r>
            <a:r>
              <a:rPr lang="ja-JP" altLang="en-US" sz="3200" dirty="0" smtClean="0"/>
              <a:t>による</a:t>
            </a:r>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sp>
        <p:nvSpPr>
          <p:cNvPr id="15" name="テキスト ボックス 14"/>
          <p:cNvSpPr txBox="1"/>
          <p:nvPr/>
        </p:nvSpPr>
        <p:spPr>
          <a:xfrm>
            <a:off x="6397253" y="4236507"/>
            <a:ext cx="5422214" cy="1453093"/>
          </a:xfrm>
          <a:prstGeom prst="rect">
            <a:avLst/>
          </a:prstGeom>
        </p:spPr>
        <p:txBody>
          <a:bodyPr vert="horz" wrap="none" lIns="91440" tIns="45720" rIns="91440" bIns="45720" rtlCol="0" anchor="ctr">
            <a:normAutofit lnSpcReduction="10000"/>
          </a:bodyPr>
          <a:lstStyle/>
          <a:p>
            <a:r>
              <a:rPr lang="en-US" altLang="ja-JP" sz="3200" dirty="0" smtClean="0"/>
              <a:t>JavaScript</a:t>
            </a:r>
            <a:r>
              <a:rPr lang="ja-JP" altLang="en-US" sz="3200" dirty="0" smtClean="0"/>
              <a:t>による</a:t>
            </a:r>
            <a:endParaRPr lang="en-US" altLang="ja-JP" sz="3200" dirty="0" smtClean="0"/>
          </a:p>
          <a:p>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cxnSp>
        <p:nvCxnSpPr>
          <p:cNvPr id="16" name="直線コネクタ 15"/>
          <p:cNvCxnSpPr/>
          <p:nvPr/>
        </p:nvCxnSpPr>
        <p:spPr>
          <a:xfrm>
            <a:off x="4721467" y="3688290"/>
            <a:ext cx="1594666" cy="11173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940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新しいほう</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2000" dirty="0" smtClean="0"/>
              <a:t>最近日本語資料がアップデートされました</a:t>
            </a:r>
            <a:endParaRPr lang="en-US" altLang="ja-JP" sz="2000" dirty="0" smtClean="0"/>
          </a:p>
          <a:p>
            <a:r>
              <a:rPr lang="ja-JP" altLang="en-US" sz="2000" dirty="0"/>
              <a:t>新</a:t>
            </a:r>
            <a:r>
              <a:rPr lang="ja-JP" altLang="en-US" sz="2000" dirty="0" smtClean="0"/>
              <a:t>しいほうが見やすい</a:t>
            </a:r>
            <a:endParaRPr lang="en-US" altLang="ja-JP" sz="2000" dirty="0" smtClean="0"/>
          </a:p>
          <a:p>
            <a:r>
              <a:rPr lang="en-US" altLang="ja-JP" sz="2000" dirty="0" smtClean="0"/>
              <a:t>https</a:t>
            </a:r>
            <a:r>
              <a:rPr lang="en-US" altLang="ja-JP" sz="2000" dirty="0"/>
              <a:t>://developer.microsoft.com/ja-jp/windows/develop</a:t>
            </a:r>
            <a:endParaRPr kumimoji="1" lang="ja-JP" altLang="en-US" sz="2000" dirty="0"/>
          </a:p>
        </p:txBody>
      </p:sp>
      <p:pic>
        <p:nvPicPr>
          <p:cNvPr id="4" name="図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35199" y="2512388"/>
            <a:ext cx="7738181" cy="4031147"/>
          </a:xfrm>
          <a:prstGeom prst="rect">
            <a:avLst/>
          </a:prstGeom>
        </p:spPr>
      </p:pic>
    </p:spTree>
    <p:extLst>
      <p:ext uri="{BB962C8B-B14F-4D97-AF65-F5344CB8AC3E}">
        <p14:creationId xmlns:p14="http://schemas.microsoft.com/office/powerpoint/2010/main" val="1126318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400" dirty="0" smtClean="0"/>
              <a:t>Universal</a:t>
            </a:r>
            <a:r>
              <a:rPr lang="ja-JP" altLang="en-US" sz="2400" dirty="0" smtClean="0"/>
              <a:t> </a:t>
            </a:r>
            <a:r>
              <a:rPr lang="en-US" altLang="ja-JP" sz="2400" dirty="0" smtClean="0"/>
              <a:t>Windows App</a:t>
            </a:r>
            <a:r>
              <a:rPr lang="ja-JP" altLang="en-US" sz="2400" dirty="0" smtClean="0"/>
              <a:t>は</a:t>
            </a:r>
            <a:r>
              <a:rPr lang="en-US" altLang="ja-JP" sz="2400" dirty="0" smtClean="0"/>
              <a:t>Windows</a:t>
            </a:r>
            <a:r>
              <a:rPr lang="ja-JP" altLang="en-US" sz="2400" dirty="0" smtClean="0"/>
              <a:t>の新しいアプリの形である</a:t>
            </a:r>
            <a:endParaRPr lang="en-US" altLang="ja-JP" sz="2400" dirty="0" smtClean="0"/>
          </a:p>
          <a:p>
            <a:r>
              <a:rPr lang="ja-JP" altLang="en-US" sz="2400" dirty="0" smtClean="0"/>
              <a:t>様々なデバイス</a:t>
            </a:r>
            <a:r>
              <a:rPr lang="en-US" altLang="ja-JP" sz="2400" dirty="0" smtClean="0"/>
              <a:t>(</a:t>
            </a:r>
            <a:r>
              <a:rPr lang="en-US" altLang="ja-JP" sz="2400" dirty="0" err="1" smtClean="0"/>
              <a:t>IoT</a:t>
            </a:r>
            <a:r>
              <a:rPr lang="ja-JP" altLang="en-US" sz="2400" dirty="0" smtClean="0"/>
              <a:t>～</a:t>
            </a:r>
            <a:r>
              <a:rPr lang="en-US" altLang="ja-JP" sz="2400" dirty="0" err="1" smtClean="0"/>
              <a:t>HoloLends</a:t>
            </a:r>
            <a:r>
              <a:rPr lang="ja-JP" altLang="en-US" sz="2400" dirty="0" smtClean="0"/>
              <a:t>まで</a:t>
            </a:r>
            <a:r>
              <a:rPr lang="en-US" altLang="ja-JP" sz="2400" dirty="0" smtClean="0"/>
              <a:t>)</a:t>
            </a:r>
            <a:r>
              <a:rPr lang="ja-JP" altLang="en-US" sz="2400" dirty="0" smtClean="0"/>
              <a:t>において</a:t>
            </a:r>
            <a:r>
              <a:rPr lang="en-US" altLang="ja-JP" sz="2400" dirty="0" smtClean="0"/>
              <a:t>UWP</a:t>
            </a:r>
            <a:r>
              <a:rPr lang="ja-JP" altLang="en-US" sz="2400" dirty="0" smtClean="0"/>
              <a:t>が動く</a:t>
            </a:r>
            <a:endParaRPr lang="en-US" altLang="ja-JP" sz="2400" dirty="0" smtClean="0"/>
          </a:p>
          <a:p>
            <a:r>
              <a:rPr lang="ja-JP" altLang="en-US" sz="2400" dirty="0" smtClean="0"/>
              <a:t>様々なプログラミング言語で作ることができる</a:t>
            </a:r>
            <a:endParaRPr lang="en-US" altLang="ja-JP" sz="2400" dirty="0" smtClean="0"/>
          </a:p>
          <a:p>
            <a:r>
              <a:rPr lang="ja-JP" altLang="en-US" sz="2400" dirty="0" smtClean="0"/>
              <a:t>無料で開発、学生なら無料でストアに公開することもできる</a:t>
            </a:r>
            <a:endParaRPr lang="en-US" altLang="ja-JP" sz="2400" dirty="0" smtClean="0"/>
          </a:p>
          <a:p>
            <a:r>
              <a:rPr lang="ja-JP" altLang="en-US" sz="2400" dirty="0" smtClean="0"/>
              <a:t>基本は</a:t>
            </a:r>
            <a:r>
              <a:rPr lang="en-US" altLang="ja-JP" sz="2400" dirty="0" smtClean="0"/>
              <a:t>3</a:t>
            </a:r>
            <a:r>
              <a:rPr lang="ja-JP" altLang="en-US" sz="2400" dirty="0" smtClean="0"/>
              <a:t>ステップ！</a:t>
            </a:r>
            <a:endParaRPr lang="en-US" altLang="ja-JP" sz="2400" dirty="0" smtClean="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アプリの見た目、プログラミング方法、動作方法、</a:t>
            </a:r>
            <a:r>
              <a:rPr lang="en-US" altLang="ja-JP" sz="1734" dirty="0" smtClean="0">
                <a:sym typeface="Wingdings" panose="05000000000000000000" pitchFamily="2" charset="2"/>
              </a:rPr>
              <a:t>Cortana)</a:t>
            </a:r>
            <a:endParaRPr kumimoji="1" lang="ja-JP" altLang="en-US" sz="1734" dirty="0"/>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83519" y="2725370"/>
            <a:ext cx="5869002" cy="3844220"/>
          </a:xfrm>
          <a:prstGeom prst="rect">
            <a:avLst/>
          </a:prstGeom>
        </p:spPr>
      </p:pic>
      <p:pic>
        <p:nvPicPr>
          <p:cNvPr id="6" name="図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2627" y="3418592"/>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318" y="2120891"/>
            <a:ext cx="2643075" cy="2148146"/>
          </a:xfrm>
          <a:prstGeom prst="rect">
            <a:avLst/>
          </a:prstGeom>
        </p:spPr>
      </p:pic>
      <p:pic>
        <p:nvPicPr>
          <p:cNvPr id="5" name="図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07349" y="2120891"/>
            <a:ext cx="3586391" cy="2005642"/>
          </a:xfrm>
          <a:prstGeom prst="rect">
            <a:avLst/>
          </a:prstGeom>
        </p:spPr>
      </p:pic>
      <p:pic>
        <p:nvPicPr>
          <p:cNvPr id="7" name="図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HoloLends</a:t>
            </a:r>
            <a:endParaRPr kumimoji="1" lang="ja-JP" altLang="en-US" dirty="0"/>
          </a:p>
        </p:txBody>
      </p:sp>
      <p:pic>
        <p:nvPicPr>
          <p:cNvPr id="4" name="A60FhfG8U64"/>
          <p:cNvPicPr>
            <a:picLocks noRot="1" noChangeAspect="1"/>
          </p:cNvPicPr>
          <p:nvPr>
            <a:videoFile r:link="rId1"/>
          </p:nvPr>
        </p:nvPicPr>
        <p:blipFill>
          <a:blip r:embed="rId3"/>
          <a:stretch>
            <a:fillRect/>
          </a:stretch>
        </p:blipFill>
        <p:spPr>
          <a:xfrm>
            <a:off x="1605119" y="1076325"/>
            <a:ext cx="8927414" cy="5021670"/>
          </a:xfrm>
          <a:prstGeom prst="rect">
            <a:avLst/>
          </a:prstGeom>
        </p:spPr>
      </p:pic>
      <p:sp>
        <p:nvSpPr>
          <p:cNvPr id="5" name="正方形/長方形 4"/>
          <p:cNvSpPr/>
          <p:nvPr/>
        </p:nvSpPr>
        <p:spPr>
          <a:xfrm>
            <a:off x="2214720" y="6370847"/>
            <a:ext cx="7688323" cy="369332"/>
          </a:xfrm>
          <a:prstGeom prst="rect">
            <a:avLst/>
          </a:prstGeom>
        </p:spPr>
        <p:txBody>
          <a:bodyPr wrap="none">
            <a:spAutoFit/>
          </a:bodyPr>
          <a:lstStyle/>
          <a:p>
            <a:r>
              <a:rPr lang="en-US" altLang="ja-JP" dirty="0">
                <a:hlinkClick r:id="rId4"/>
              </a:rPr>
              <a:t>https://</a:t>
            </a:r>
            <a:r>
              <a:rPr lang="en-US" altLang="ja-JP" dirty="0" smtClean="0">
                <a:hlinkClick r:id="rId4"/>
              </a:rPr>
              <a:t>www.youtube.com/watch?v=A60FhfG8U64</a:t>
            </a:r>
            <a:r>
              <a:rPr lang="en-US" altLang="ja-JP" dirty="0" smtClean="0"/>
              <a:t>  - by kaorun55</a:t>
            </a:r>
            <a:r>
              <a:rPr lang="ja-JP" altLang="en-US" dirty="0" smtClean="0"/>
              <a:t>さん</a:t>
            </a:r>
            <a:endParaRPr lang="ja-JP" altLang="en-US" dirty="0"/>
          </a:p>
        </p:txBody>
      </p:sp>
    </p:spTree>
    <p:extLst>
      <p:ext uri="{BB962C8B-B14F-4D97-AF65-F5344CB8AC3E}">
        <p14:creationId xmlns:p14="http://schemas.microsoft.com/office/powerpoint/2010/main" val="261291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11069864" cy="4260272"/>
          </a:xfrm>
        </p:spPr>
        <p:txBody>
          <a:bodyPr>
            <a:normAutofit/>
          </a:bodyPr>
          <a:lstStyle/>
          <a:p>
            <a:r>
              <a:rPr kumimoji="1" lang="ja-JP" altLang="en-US" sz="2400" dirty="0" smtClean="0"/>
              <a:t>ソフトウエアの配布方法の進化</a:t>
            </a:r>
            <a:endParaRPr kumimoji="1" lang="en-US" altLang="ja-JP" sz="2400" dirty="0" smtClean="0"/>
          </a:p>
          <a:p>
            <a:endParaRPr kumimoji="1" lang="ja-JP" altLang="en-US" sz="2400" dirty="0"/>
          </a:p>
        </p:txBody>
      </p:sp>
      <p:pic>
        <p:nvPicPr>
          <p:cNvPr id="4" name="図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81885" y="1671945"/>
            <a:ext cx="6412676" cy="4619113"/>
          </a:xfrm>
          <a:prstGeom prst="rect">
            <a:avLst/>
          </a:prstGeom>
        </p:spPr>
      </p:pic>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2060</TotalTime>
  <Words>1637</Words>
  <Application>Microsoft Office PowerPoint</Application>
  <PresentationFormat>ワイド画面</PresentationFormat>
  <Paragraphs>393</Paragraphs>
  <Slides>47</Slides>
  <Notes>12</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HoloLends</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開発環境構築方法</vt:lpstr>
      <vt:lpstr>UWPアプリの作り方</vt:lpstr>
      <vt:lpstr>UWPアプリの作り方</vt:lpstr>
      <vt:lpstr>UWPアプリの作り方</vt:lpstr>
      <vt:lpstr>アプリの基本はイベントとプロパティ</vt:lpstr>
      <vt:lpstr>UWPアプリの作り方</vt:lpstr>
      <vt:lpstr>UWPアプリの作り方</vt:lpstr>
      <vt:lpstr>UWPアプリの作り方</vt:lpstr>
      <vt:lpstr>UWPの作り方 C#編</vt:lpstr>
      <vt:lpstr>新しくプロジェクトを作る – C#</vt:lpstr>
      <vt:lpstr>新しくプロジェクトを作る – C#</vt:lpstr>
      <vt:lpstr>アプリの基本形を作る – C#</vt:lpstr>
      <vt:lpstr>アプリの基本形を作る – C#</vt:lpstr>
      <vt:lpstr>アプリの基本形を作る – C#</vt:lpstr>
      <vt:lpstr>実行方法 – C#</vt:lpstr>
      <vt:lpstr>実行方法 – C#</vt:lpstr>
      <vt:lpstr>さらに学ぶには</vt:lpstr>
      <vt:lpstr>ゲームプログラミングについて</vt:lpstr>
      <vt:lpstr>Cocos-2dx UWP開発</vt:lpstr>
      <vt:lpstr>Python 2.7.xのインストール</vt:lpstr>
      <vt:lpstr>Cocos-2dxのインストール</vt:lpstr>
      <vt:lpstr>新しくプロジェクトを作る</vt:lpstr>
      <vt:lpstr>プロジェクトを実行する</vt:lpstr>
      <vt:lpstr>プロジェクトを実行する</vt:lpstr>
      <vt:lpstr>サンプルコードについて</vt:lpstr>
      <vt:lpstr>公式サイトの見方 – 入門編</vt:lpstr>
      <vt:lpstr>公式サイトの見方 – 応用編</vt:lpstr>
      <vt:lpstr>公式サイトの見方 – 新しいほう</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480</cp:revision>
  <dcterms:created xsi:type="dcterms:W3CDTF">2016-04-23T07:57:40Z</dcterms:created>
  <dcterms:modified xsi:type="dcterms:W3CDTF">2016-06-10T16:15:07Z</dcterms:modified>
</cp:coreProperties>
</file>